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2" r:id="rId5"/>
    <p:sldId id="290" r:id="rId6"/>
    <p:sldId id="259" r:id="rId7"/>
    <p:sldId id="262" r:id="rId8"/>
    <p:sldId id="285" r:id="rId9"/>
    <p:sldId id="286" r:id="rId10"/>
    <p:sldId id="287" r:id="rId11"/>
    <p:sldId id="289" r:id="rId12"/>
    <p:sldId id="291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55" d="100"/>
          <a:sy n="55" d="100"/>
        </p:scale>
        <p:origin x="364" y="60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6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7/17/2023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gy.ca.gov/data-reports/energy-almanac/zero-emission-vehicle-and-infrastructure-statistics/light-duty-vehicl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ta.cityofpaloalto.org/ho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stainability-palo-alto.hub.arcgis.com/pages/goals-progre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42900"/>
            <a:ext cx="12192000" cy="6786563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32104" y="-115748"/>
            <a:ext cx="4285112" cy="708949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335998" y="271140"/>
            <a:ext cx="4185389" cy="2387600"/>
          </a:xfrm>
        </p:spPr>
        <p:txBody>
          <a:bodyPr/>
          <a:lstStyle/>
          <a:p>
            <a:r>
              <a:rPr lang="en-US" dirty="0"/>
              <a:t>Electrical Cars</a:t>
            </a:r>
            <a:br>
              <a:rPr lang="en-US" dirty="0"/>
            </a:br>
            <a:r>
              <a:rPr lang="en-US" dirty="0"/>
              <a:t>Charging-stations </a:t>
            </a:r>
            <a:br>
              <a:rPr lang="en-US" dirty="0"/>
            </a:br>
            <a:r>
              <a:rPr lang="en-US" dirty="0"/>
              <a:t>in Palo Alto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35999" y="3800354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335999" y="4175447"/>
            <a:ext cx="3571782" cy="1219200"/>
          </a:xfrm>
        </p:spPr>
        <p:txBody>
          <a:bodyPr/>
          <a:lstStyle/>
          <a:p>
            <a:r>
              <a:rPr lang="en-US" dirty="0"/>
              <a:t>Prepared by:</a:t>
            </a:r>
          </a:p>
          <a:p>
            <a:r>
              <a:rPr lang="en-US" dirty="0" err="1"/>
              <a:t>Birundha</a:t>
            </a:r>
            <a:r>
              <a:rPr lang="en-US" dirty="0"/>
              <a:t> </a:t>
            </a:r>
            <a:r>
              <a:rPr lang="en-US" dirty="0" err="1"/>
              <a:t>Varatharajan</a:t>
            </a:r>
            <a:r>
              <a:rPr lang="en-US" dirty="0"/>
              <a:t>, Doaa Barqawi, </a:t>
            </a:r>
            <a:r>
              <a:rPr lang="en-US" dirty="0" err="1"/>
              <a:t>Opeyemi</a:t>
            </a:r>
            <a:r>
              <a:rPr lang="en-US" dirty="0"/>
              <a:t> </a:t>
            </a:r>
            <a:r>
              <a:rPr lang="en-US" dirty="0" err="1"/>
              <a:t>Sodipe</a:t>
            </a:r>
            <a:r>
              <a:rPr lang="en-US" dirty="0"/>
              <a:t>, Hui Wang 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691600" y="1498169"/>
            <a:ext cx="3571782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E4108-7A66-E44F-D8DF-997F541B8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15" name="Picture Placeholder 14" descr="A row of gas pumps in a parking lot at night&#10;&#10;Description automatically generated">
            <a:extLst>
              <a:ext uri="{FF2B5EF4-FFF2-40B4-BE49-F238E27FC236}">
                <a16:creationId xmlns:a16="http://schemas.microsoft.com/office/drawing/2014/main" id="{F99F1AC4-16F2-AA3F-053B-D0A13C7CE24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5" b="4685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9BB73F-1296-85C6-03DA-5163B9B6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C3373-9C7E-2C3F-8898-571F2209F6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97416" y="5086756"/>
            <a:ext cx="4874584" cy="475437"/>
          </a:xfrm>
        </p:spPr>
        <p:txBody>
          <a:bodyPr/>
          <a:lstStyle/>
          <a:p>
            <a:r>
              <a:rPr lang="en-US" b="1" dirty="0"/>
              <a:t>3- California Energy consumption </a:t>
            </a:r>
          </a:p>
          <a:p>
            <a:r>
              <a:rPr lang="en-US" sz="12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https://www.energy.ca.gov/data-reports/energy-almanac/zero-emission-vehicle-and-infrastructure-statistics/light-duty-vehicle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5A28FE-B7B0-15AB-E639-A8CF33D5CB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4404" y="2360347"/>
            <a:ext cx="1800000" cy="360000"/>
          </a:xfrm>
        </p:spPr>
        <p:txBody>
          <a:bodyPr/>
          <a:lstStyle/>
          <a:p>
            <a:r>
              <a:rPr lang="en-US" sz="2000" b="1" dirty="0"/>
              <a:t>1-Kaggle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C05122-9BF9-0AFF-0A55-05A15FC64C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74404" y="2994747"/>
            <a:ext cx="2169595" cy="720000"/>
          </a:xfrm>
        </p:spPr>
        <p:txBody>
          <a:bodyPr/>
          <a:lstStyle/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zeitung"/>
              </a:rPr>
              <a:t>EV Charging Station Usage of Palo Alto  City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F24CC8F-EBEC-4BEB-CE02-0EB75AA3A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2102558" cy="360000"/>
          </a:xfrm>
        </p:spPr>
        <p:txBody>
          <a:bodyPr/>
          <a:lstStyle/>
          <a:p>
            <a:r>
              <a:rPr lang="en-US" b="1" dirty="0"/>
              <a:t>2-City of Palo Alto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039C278-FB36-B8C6-C4D0-C3D7990120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2369323" cy="7200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https://data.cityofpaloalto.org/home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08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863400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Electric vehicles produce 60% fewer CO2 emissions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Electric vehicles (EVs) will be an important part of the American transportation future, given their potential to dramatically cut global warming emissions.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Palo Alto Decreased the Co2 Emissions with 54% in 2021 below 1990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i="0" dirty="0">
                <a:solidFill>
                  <a:srgbClr val="2E2D2D"/>
                </a:solidFill>
                <a:effectLst/>
                <a:latin typeface="proxima-nova"/>
              </a:rPr>
              <a:t>Lifetime Ford EV CO2 savings vs .gas car (metric tons) / Source: Ford</a:t>
            </a:r>
          </a:p>
          <a:p>
            <a:pPr marL="0" indent="0">
              <a:buNone/>
            </a:pPr>
            <a:endParaRPr lang="en-US" sz="1200" dirty="0">
              <a:solidFill>
                <a:srgbClr val="2E2D2D"/>
              </a:solidFill>
              <a:latin typeface="proxima-nova"/>
            </a:endParaRPr>
          </a:p>
          <a:p>
            <a:pPr marL="0" indent="0">
              <a:buNone/>
            </a:pPr>
            <a:r>
              <a:rPr lang="en-US" sz="1200" dirty="0">
                <a:hlinkClick r:id="rId3"/>
              </a:rPr>
              <a:t>https://sustainability-palo-alto.hub.arcgis.com/pages/goals-progress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050" y="391253"/>
            <a:ext cx="6406950" cy="3618042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Palo Alto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In Palo Alto, 1 in 5 households drive an Electric Vehicle (EV) – the highest adoption rate in the country.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Project Overview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/>
              <a:t>Create Databases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6" y="2360346"/>
            <a:ext cx="2183582" cy="49719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Python, SQL alchemy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 and clean Database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Flask API 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EE8591-D916-4064-8CD3-2AD3F759B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Create API for the  EV chargers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2DD94-78B8-4911-A32B-3B174E29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Create Leaflet map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2" name="Picture 2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15C9316-2A16-A6EA-F272-88341C8B3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839" y="1218472"/>
            <a:ext cx="867475" cy="867475"/>
          </a:xfrm>
          <a:prstGeom prst="rect">
            <a:avLst/>
          </a:prstGeom>
        </p:spPr>
      </p:pic>
      <p:pic>
        <p:nvPicPr>
          <p:cNvPr id="25" name="Picture 24" descr="A black and white snake logo&#10;&#10;Description automatically generated">
            <a:extLst>
              <a:ext uri="{FF2B5EF4-FFF2-40B4-BE49-F238E27FC236}">
                <a16:creationId xmlns:a16="http://schemas.microsoft.com/office/drawing/2014/main" id="{77FC0ACF-A0C4-D12E-6716-E18329932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931" y="1185970"/>
            <a:ext cx="929491" cy="929491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4973CFEA-5ED2-6E65-5CE5-6AB859889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64" y="3803934"/>
            <a:ext cx="1069829" cy="1069829"/>
          </a:xfrm>
          <a:prstGeom prst="rect">
            <a:avLst/>
          </a:prstGeom>
        </p:spPr>
      </p:pic>
      <p:pic>
        <p:nvPicPr>
          <p:cNvPr id="33" name="Picture 3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C469B4-D141-954E-F7B6-0E0776EB6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185" y="3803934"/>
            <a:ext cx="962279" cy="962279"/>
          </a:xfrm>
          <a:prstGeom prst="rect">
            <a:avLst/>
          </a:prstGeom>
        </p:spPr>
      </p:pic>
      <p:pic>
        <p:nvPicPr>
          <p:cNvPr id="44" name="Picture Placeholder 43" descr="A group of people looking at a diagram&#10;&#10;Description automatically generated">
            <a:extLst>
              <a:ext uri="{FF2B5EF4-FFF2-40B4-BE49-F238E27FC236}">
                <a16:creationId xmlns:a16="http://schemas.microsoft.com/office/drawing/2014/main" id="{D92B64FF-BD86-211E-0925-63EB9E76A1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 b="4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944E-59A0-7C9A-F497-BD9F0C25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3329772" cy="586572"/>
          </a:xfrm>
        </p:spPr>
        <p:txBody>
          <a:bodyPr/>
          <a:lstStyle/>
          <a:p>
            <a:r>
              <a:rPr lang="en-US" dirty="0"/>
              <a:t>Population 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F3E4BCE7-D322-6AA5-5BB7-058B6E8F8E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4" y="1728788"/>
            <a:ext cx="4700264" cy="4351337"/>
          </a:xfrm>
        </p:spPr>
      </p:pic>
      <p:pic>
        <p:nvPicPr>
          <p:cNvPr id="9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F4DBBF-132B-A00A-2F22-07AC8716E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65" y="1728788"/>
            <a:ext cx="4786971" cy="435133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4A54A-89D9-B066-9C92-E933FFF6A0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07CE3F-094A-ED70-27FC-057005D6548D}"/>
              </a:ext>
            </a:extLst>
          </p:cNvPr>
          <p:cNvSpPr txBox="1">
            <a:spLocks/>
          </p:cNvSpPr>
          <p:nvPr/>
        </p:nvSpPr>
        <p:spPr>
          <a:xfrm>
            <a:off x="6712013" y="432000"/>
            <a:ext cx="4411258" cy="5865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 Market share  </a:t>
            </a:r>
          </a:p>
        </p:txBody>
      </p:sp>
    </p:spTree>
    <p:extLst>
      <p:ext uri="{BB962C8B-B14F-4D97-AF65-F5344CB8AC3E}">
        <p14:creationId xmlns:p14="http://schemas.microsoft.com/office/powerpoint/2010/main" val="16957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944E-59A0-7C9A-F497-BD9F0C25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3329772" cy="586572"/>
          </a:xfrm>
        </p:spPr>
        <p:txBody>
          <a:bodyPr/>
          <a:lstStyle/>
          <a:p>
            <a:r>
              <a:rPr lang="en-US" dirty="0"/>
              <a:t>Number of Cars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4A54A-89D9-B066-9C92-E933FFF6A0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B011F427-6758-0327-7ABA-FC886E0884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8" y="1728788"/>
            <a:ext cx="4823616" cy="4351337"/>
          </a:xfrm>
        </p:spPr>
      </p:pic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2353956E-B8F2-23CA-DACB-0F9A7CD6A4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12" y="1728788"/>
            <a:ext cx="4662876" cy="4351337"/>
          </a:xfrm>
        </p:spPr>
      </p:pic>
    </p:spTree>
    <p:extLst>
      <p:ext uri="{BB962C8B-B14F-4D97-AF65-F5344CB8AC3E}">
        <p14:creationId xmlns:p14="http://schemas.microsoft.com/office/powerpoint/2010/main" val="511617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944E-59A0-7C9A-F497-BD9F0C25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228020" cy="690744"/>
          </a:xfrm>
        </p:spPr>
        <p:txBody>
          <a:bodyPr/>
          <a:lstStyle/>
          <a:p>
            <a:r>
              <a:rPr lang="en-US" dirty="0"/>
              <a:t>Leaflet Map</a:t>
            </a:r>
            <a:br>
              <a:rPr lang="en-US" dirty="0"/>
            </a:br>
            <a:r>
              <a:rPr lang="en-US" sz="2400" dirty="0">
                <a:solidFill>
                  <a:srgbClr val="0070C0"/>
                </a:solidFill>
              </a:rPr>
              <a:t>Street Map, </a:t>
            </a:r>
            <a:r>
              <a:rPr lang="en-US" sz="2000" dirty="0">
                <a:solidFill>
                  <a:srgbClr val="0070C0"/>
                </a:solidFill>
              </a:rPr>
              <a:t>Goole Sat,  Street Layers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4A54A-89D9-B066-9C92-E933FFF6A0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4C63126E-5048-6167-E8BE-4AAF47FB1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71" y="1644450"/>
            <a:ext cx="12192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944E-59A0-7C9A-F497-BD9F0C257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21" y="196770"/>
            <a:ext cx="9904194" cy="1362058"/>
          </a:xfrm>
        </p:spPr>
        <p:txBody>
          <a:bodyPr/>
          <a:lstStyle/>
          <a:p>
            <a:r>
              <a:rPr lang="en-US" dirty="0"/>
              <a:t>Leaflet Map –</a:t>
            </a:r>
            <a:br>
              <a:rPr lang="en-US" dirty="0"/>
            </a:br>
            <a:r>
              <a:rPr lang="en-US" sz="2000" dirty="0">
                <a:solidFill>
                  <a:srgbClr val="0070C0"/>
                </a:solidFill>
              </a:rPr>
              <a:t>Marker Cluster 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Leaflet. marker cluster is a powerful tool for managing and visualizing large datasets of markers on a map, improving performance, and enhancing the user experience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4A54A-89D9-B066-9C92-E933FFF6A0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B49BE-EE3D-DF63-09CB-ED6B42DF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5" y="1558829"/>
            <a:ext cx="11875110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4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3322-FFA6-37BB-6891-0055932F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C69F-592C-F957-1AAB-3FE685E4D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728000"/>
            <a:ext cx="9533803" cy="4351338"/>
          </a:xfrm>
        </p:spPr>
        <p:txBody>
          <a:bodyPr/>
          <a:lstStyle/>
          <a:p>
            <a:r>
              <a:rPr lang="en-US" dirty="0"/>
              <a:t>Add more interactive features to the map </a:t>
            </a:r>
          </a:p>
          <a:p>
            <a:r>
              <a:rPr lang="en-US" dirty="0"/>
              <a:t>Could be applied on other cities </a:t>
            </a:r>
          </a:p>
          <a:p>
            <a:r>
              <a:rPr lang="en-US" dirty="0"/>
              <a:t>Create an App for EV stations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86198-A684-44A3-EBED-01C106404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293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1788</TotalTime>
  <Words>287</Words>
  <Application>Microsoft Office PowerPoint</Application>
  <PresentationFormat>Widescreen</PresentationFormat>
  <Paragraphs>49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proxima-nova</vt:lpstr>
      <vt:lpstr>Tahoma</vt:lpstr>
      <vt:lpstr>Times New Roman</vt:lpstr>
      <vt:lpstr>zeitung</vt:lpstr>
      <vt:lpstr>Office Theme</vt:lpstr>
      <vt:lpstr>Electrical Cars Charging-stations  in Palo Alto </vt:lpstr>
      <vt:lpstr>Data Sources </vt:lpstr>
      <vt:lpstr>Palo Alto </vt:lpstr>
      <vt:lpstr>Project Overview </vt:lpstr>
      <vt:lpstr>Population </vt:lpstr>
      <vt:lpstr>Number of Cars</vt:lpstr>
      <vt:lpstr>Leaflet Map Street Map, Goole Sat,  Street Layers  </vt:lpstr>
      <vt:lpstr>Leaflet Map – Marker Cluster  Leaflet. marker cluster is a powerful tool for managing and visualizing large datasets of markers on a map, improving performance, and enhancing the user experience    </vt:lpstr>
      <vt:lpstr>Future Enhancements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 Charging stations in Palo Alto</dc:title>
  <dc:creator>Doaa Barqawi</dc:creator>
  <cp:lastModifiedBy>Doaa Barqawi</cp:lastModifiedBy>
  <cp:revision>7</cp:revision>
  <dcterms:created xsi:type="dcterms:W3CDTF">2023-07-11T16:28:45Z</dcterms:created>
  <dcterms:modified xsi:type="dcterms:W3CDTF">2023-07-17T20:28:49Z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